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76" r:id="rId23"/>
    <p:sldId id="277" r:id="rId24"/>
    <p:sldId id="278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42EEF-1AA2-49C6-B140-55809B8BE62E}" type="datetimeFigureOut">
              <a:rPr lang="en-IN" smtClean="0"/>
              <a:t>21-09-2019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57CB-E8F0-46E9-9CF5-F854F8141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81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57CB-E8F0-46E9-9CF5-F854F8141DB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86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57CB-E8F0-46E9-9CF5-F854F8141DB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4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92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45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79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60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00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252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15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79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876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80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78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218" y="1122363"/>
            <a:ext cx="11830930" cy="2387600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EPSTEIN-BARR VIRUS INFECTIONS,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MONONUCLEOSIS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1957" y="4671182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Ar.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 Nair</a:t>
            </a:r>
          </a:p>
          <a:p>
            <a:pPr algn="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of PM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46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718"/>
            <a:ext cx="4862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3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lang="en-IN" sz="32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800" b="1" dirty="0" err="1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67942"/>
            <a:ext cx="120803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Liver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is abnormal in more than 90% of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cases. Serum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aminotransferases and alkaline phosphatase are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mildly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elevated; the serum concentration of bilirubin is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in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40% of cases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Diagnosis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strongly suspected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atypical lymphocytes exceeds 50%.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Presence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heterophile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antibodies demonstrable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Paul-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Bunnell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(sheep-cell agglutination)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suggests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infectious mononucleosis.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titre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antibodies increases with the passage of time.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detectable for 4 to 6 weeks.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938260"/>
            <a:ext cx="119558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	Recently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a rapid slide test called </a:t>
            </a:r>
            <a:r>
              <a:rPr lang="en-IN" sz="2800" i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monotest</a:t>
            </a:r>
            <a:r>
              <a:rPr lang="en-IN" sz="28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has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become available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for quick diagnosis. Specific antibody to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virus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can be demonstrated by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immunofluorescence, </a:t>
            </a:r>
            <a:r>
              <a:rPr lang="fr-FR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complement</a:t>
            </a:r>
            <a:r>
              <a:rPr lang="fr-FR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fixation, and gel </a:t>
            </a:r>
            <a:r>
              <a:rPr lang="fr-FR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diffusion </a:t>
            </a:r>
            <a:r>
              <a:rPr lang="fr-FR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methods</a:t>
            </a:r>
            <a:endParaRPr lang="en-IN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4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54655"/>
            <a:ext cx="12191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active </a:t>
            </a:r>
            <a:r>
              <a:rPr lang="en-IN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infection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diagnosed by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Severe illness more than six months duration.</a:t>
            </a:r>
          </a:p>
          <a:p>
            <a:pPr lvl="2"/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Histological evidence of organ involvement such 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pneumonitis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hepatitis, bone marrow hypoplasia 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uveitis 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lvl="2"/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Demonstration of 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antigens or 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tissues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8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I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Complications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These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include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haemolytic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anemia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thrombocytopenia, aplastic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anemia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myocarditis, hepatitis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genital ulcers, splenic rupture and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Guillain-Barré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syndrome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 Some cases go into chronicity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IN" sz="280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endParaRPr lang="en-IN" sz="28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endParaRPr lang="en-IN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89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19644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Differential Diagnosis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includes Rubella, Measles, Viral Hepatitis, Secondary Syphilis, Follicular Tonsillitis, Diphtheria and Herpetic Pharyngitis. 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	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prolonged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fever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constitutional symptoms may suggest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Enteric Fever, Influenza,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or even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Acute Rheumatic Fever. 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	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cases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which present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with neurological manifestations may have to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be distinguished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from encephalitis or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lymphocytic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choriomeningitis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IN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8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570582" y="3167390"/>
            <a:ext cx="3050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2800" b="1" dirty="0" err="1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</a:t>
            </a:r>
            <a:r>
              <a:rPr lang="en-IN" sz="28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lymphoma</a:t>
            </a:r>
          </a:p>
        </p:txBody>
      </p:sp>
    </p:spTree>
    <p:extLst>
      <p:ext uri="{BB962C8B-B14F-4D97-AF65-F5344CB8AC3E}">
        <p14:creationId xmlns:p14="http://schemas.microsoft.com/office/powerpoint/2010/main" val="122920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 lymphoma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 form of this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B-cell tumour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first described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Burkitt in 1958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found in certain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 of Africa and Papua New Guinea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does not 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below </a:t>
            </a:r>
            <a:r>
              <a:rPr lang="en-I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16°C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the annual rainfall below 55 cm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Endemic Burkitt lymphoma is distinct from the 'Burkitt-like' tumours that occur sporadically everywhere in the 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(sometimes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'American'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 lymphoma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that have a different age incidence, anatomical distribution, and response to therapy, and arise from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cells 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different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phenotypic characteristics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between </a:t>
            </a:r>
            <a:r>
              <a:rPr lang="en-I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endemic Burkitt lymphoma is so close that it is generally accepted that the virus is an essential link along with cofactors in 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complicated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 of events which leads to the malignancy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Hyperendemic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malaria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identified as the important cofactor, and its spread by </a:t>
            </a:r>
            <a:r>
              <a:rPr lang="en-I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anopheline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mosquitoes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requiring warmth and moisture explains the climate dependence of Burkitt lymphoma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54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-1" y="154546"/>
            <a:ext cx="120803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 lymphoma is a disease of childhood, is extremely rare over the age of 14 years, and in the endemic areas it is more common than all other childhood 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tumours added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tumour is usually multifocal and the symptoms depend entirely on the anatomical location. Jaw tumours are present in 70 per cent of patients, are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 presenting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feature, may be multiple in up to all four quadrants, and are almost always accompanied by tumours elsewhere. They give a rapidly growing mass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loosening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teeth and exophthalmos from orbital spread. Abdominal tumours involve retroperitoneal nodes, liver, ovaries, intestines, and kidneys. Burkitt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lymphoma sometimes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presents in thyroid, the adolescent female breast, testicles, and salivary glands; extradural tumours in the spine cause rapid paraplegia,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skeletal tumours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occur. Characteristically Burkitt lymphoma does not involve the spleen or peripheral lymph nodes.</a:t>
            </a:r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67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3183" y="206062"/>
            <a:ext cx="11797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</a:p>
          <a:p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tumours are firm, very rapidly growing, painless, and cause minimal constitutional disturbance. Their sites determine the clinical signs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course</a:t>
            </a:r>
          </a:p>
          <a:p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Tumour growth is relentless and death ensues within a few months in the absence of treatment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Histological examination of a biopsy sample gives ready confirmation. Antibodies to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antigens show a unique pattern and titres rise or fall with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progression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response to therapy. IgG anti-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(virus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capsid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antigen) titres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around 10 times higher than in controls and antibodies to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-restricted early antigens (EA-R)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membrane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 (MA) are also detectable</a:t>
            </a:r>
          </a:p>
        </p:txBody>
      </p:sp>
    </p:spTree>
    <p:extLst>
      <p:ext uri="{BB962C8B-B14F-4D97-AF65-F5344CB8AC3E}">
        <p14:creationId xmlns:p14="http://schemas.microsoft.com/office/powerpoint/2010/main" val="265984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17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048000" y="28903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5400" b="1" dirty="0" smtClean="0">
                <a:solidFill>
                  <a:srgbClr val="B110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endParaRPr lang="en-IN" sz="5400" b="1" dirty="0">
              <a:solidFill>
                <a:srgbClr val="B110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39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18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44699" y="270457"/>
            <a:ext cx="117584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Influenza is a common viral disease which presents as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an acute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febrile illness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caused by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groups of </a:t>
            </a:r>
            <a:r>
              <a:rPr lang="en-IN" sz="2800" b="1" i="1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myxoviruses</a:t>
            </a:r>
            <a:endParaRPr lang="en-IN" sz="2800" b="1" i="1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contain a segmented RNA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genome ( v. group in which genome consist of more than one RNA molecule, segments packaged within a single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virion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particles)</a:t>
            </a:r>
            <a:endParaRPr lang="en-IN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9" y="2517226"/>
            <a:ext cx="117584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A, B, and C are antigenically distinct; of these, types A and B are important in human disease.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viral envelope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two glycoproteins, the </a:t>
            </a:r>
            <a:r>
              <a:rPr lang="en-I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Haemagglutinin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(N),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critical in host immunity.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are designated by the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 type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place of isolation, strain designation, year of isolation, and the H and N antigen subtype, for example A/Sydney/5/95 (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H3N2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47442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19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03030" y="197346"/>
            <a:ext cx="1199023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algn="just"/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 and N genes of influenza types A, B, and C undergo mutational change resulting in the emergence of antigenic variants ('antigenic drift'). Every few years,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variant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 in evading the prior immunity of the human population emerges, to cause a global epidemic.</a:t>
            </a:r>
          </a:p>
          <a:p>
            <a:pPr algn="just"/>
            <a:r>
              <a:rPr lang="en-I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IN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and 9 N subtypes of influenza A are found in aquatic birds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natural reservoir of the virus. </a:t>
            </a:r>
            <a:endParaRPr lang="en-IN" sz="2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 A viruses in the first half of this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century carried </a:t>
            </a:r>
            <a:r>
              <a:rPr lang="en-IN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H1N1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surface antigens. In 1957, this virus acquired the genes for different H and N antigens (</a:t>
            </a:r>
            <a:r>
              <a:rPr lang="en-IN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H2N2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by </a:t>
            </a:r>
            <a:r>
              <a:rPr lang="en-IN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reassortment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its segmented genome with an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avian virus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('antigenic shift'). The human population had no immunity to these new antigens and the virus caused the 'Asian flu' pandemic. A similar </a:t>
            </a:r>
            <a:r>
              <a:rPr lang="en-IN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reassortment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gave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 to the </a:t>
            </a:r>
            <a:r>
              <a:rPr lang="en-IN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H3N2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and the 'Hong Kong influenza' pandemic of 1968. While all three influenza pandemics this century resulted in significant morbidity and</a:t>
            </a:r>
          </a:p>
          <a:p>
            <a:pPr algn="just"/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mortality, the toll exacted by the 'Spanish flu' of 1918 was horrendous—over 20 million deaths, greater than that of both World Wars combined. </a:t>
            </a:r>
            <a:endParaRPr lang="en-IN" sz="2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IN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 B </a:t>
            </a:r>
            <a:r>
              <a:rPr lang="en-I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 </a:t>
            </a:r>
            <a:r>
              <a:rPr lang="en-IN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no significant zoonotic reservoirs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antigenic shift and pandemics do not occur.</a:t>
            </a:r>
            <a:endParaRPr lang="en-I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6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4161"/>
            <a:ext cx="11619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virus, a member of the family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Herpesviridae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EBV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is a member of the herpes virus family. It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infects B-lymphocytes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30414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Epstein-Barr virus (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the cause of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heterophile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-positive infectious mononucleosis (IM), which is characterized by fever, sore throat, lymphadenopathy, and atypical lymphocytosis.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also associated with several human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nasopharyngeal</a:t>
            </a:r>
          </a:p>
          <a:p>
            <a:pPr algn="just">
              <a:lnSpc>
                <a:spcPct val="150000"/>
              </a:lnSpc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carcinoma,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Burkitt’s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lymphoma, Hodgkin’s disease, and (in patients with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immunodeficiencies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 cell lymphoma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140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20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3183" y="231820"/>
            <a:ext cx="11706896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5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</a:p>
          <a:p>
            <a:pPr algn="just"/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replication occurs in the columnar epithelial cells leading to its desquamation down to the basal cell layer. The pathology involves the entire respiratory tract.</a:t>
            </a:r>
          </a:p>
          <a:p>
            <a:pPr algn="just"/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results in decreased ciliary clearance, impaired phagocyte function, and increased adherence of bacteria to viral infected cells, all of which promote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occurrence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secondary bacterial infection.</a:t>
            </a:r>
          </a:p>
          <a:p>
            <a:pPr algn="just"/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 outside the respiratory tract is uncommon in humans, though it has been occasionally detected in the brain,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heart, and </a:t>
            </a:r>
            <a:r>
              <a:rPr lang="en-IN" sz="25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fetus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183" y="3774986"/>
            <a:ext cx="1184856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Immunity</a:t>
            </a:r>
          </a:p>
          <a:p>
            <a:pPr algn="just"/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by an influenza virus results in long-lived immunity to homologous reinfection. However, the continued antigenic change in the virus allows it to keep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ahead of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host immune response. Cross-immunity to 'drifted' strains within the same H or N subtype may provide partial protection, but there is little cross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 between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subtypes. Local and systemic antibody responses and cytotoxic T cells contribute to host protection.</a:t>
            </a:r>
            <a:endParaRPr lang="en-I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1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21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31819" y="309094"/>
            <a:ext cx="11578107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Pathology</a:t>
            </a:r>
          </a:p>
          <a:p>
            <a:pPr algn="just"/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Virus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spreads by the respiratory route. Viral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reaches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peak in 24-72 hours after the onset of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clinical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illness. </a:t>
            </a:r>
            <a:endParaRPr lang="en-IN" sz="2500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500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multiplies in cells lining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respiratory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tract including the ciliated epithelium,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alveolar cells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mucous gland cells and macrophages. The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infected cells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degenerative changes like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cytoplasmic granulation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5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vacuolation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swelling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Ultimately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 undergo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necrosis and they slough away. The mucosa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500" dirty="0" err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hyperemic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5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edematous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Focal </a:t>
            </a:r>
            <a:r>
              <a:rPr lang="en-IN" sz="25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hemorrhages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common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these sites. </a:t>
            </a:r>
            <a:endParaRPr lang="en-IN" sz="2500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Pneumonia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occur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primarily due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viral infection, though it is more common to get</a:t>
            </a:r>
          </a:p>
          <a:p>
            <a:pPr algn="just"/>
            <a:r>
              <a:rPr lang="it-IT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bacterial pneumonia. In viral pneumonia </a:t>
            </a:r>
            <a:r>
              <a:rPr lang="it-IT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intraalveolar </a:t>
            </a:r>
            <a:r>
              <a:rPr lang="en-IN" sz="2500" dirty="0" err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hemorrhage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occur. </a:t>
            </a:r>
            <a:endParaRPr lang="en-IN" sz="2500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500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Secondary bacterial infection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in about 25% o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</a:rPr>
              <a:t>f cases and it gives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rise to </a:t>
            </a:r>
            <a:r>
              <a:rPr lang="en-IN" sz="25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suppurative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</a:rPr>
              <a:t> inflammation.</a:t>
            </a: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149034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41668" y="106989"/>
            <a:ext cx="11861442" cy="6371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5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  <a:p>
            <a:pPr algn="just">
              <a:lnSpc>
                <a:spcPct val="150000"/>
              </a:lnSpc>
            </a:pP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 ranges from asymptomatic infection, through the typical influenza syndrome, to the complications of influenza. While it cannot always be distinguished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other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infections on clinical grounds, the typical influenza syndrome is relatively characteristic. </a:t>
            </a:r>
            <a:endParaRPr lang="en-IN" sz="2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associated with fever, chills, headache, sore throat, </a:t>
            </a:r>
            <a:r>
              <a:rPr lang="en-IN" sz="2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coryza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non-productive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cough, myalgia, and sometimes prostration. The onset of illness is abrupt and the fever lasts 1 to 5 days. The pharynx is hyperaemic but does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have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exudate. Cervical lymphadenopathy is often present and crackles or wheezing are heard in around 10 per cent of patients. While the acute illness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resolves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4 to 5 days, the cough and fatigue may persist for weeks thereafter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370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96870" y="1378039"/>
            <a:ext cx="1193199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(&gt;10 per cent of symptomatic patients) complications of influenza include otitis media (in children) and exacerbation of asthma, chronic obstructive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airways disease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cystic fibrosis. </a:t>
            </a:r>
            <a:endParaRPr lang="en-IN" sz="25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complications are acute bronchitis, primary (viral) and secondary (bacterial) pneumonia, myocarditis, febrile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convulsions, encephalopathy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encephalitis, and myositis (especially in patients with influenza B infection). Age, prior immunity, virus strain, the presence of underlying </a:t>
            </a:r>
            <a:r>
              <a:rPr lang="en-IN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diseases, pregnancy</a:t>
            </a:r>
            <a:r>
              <a:rPr lang="en-IN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smoking all influence morbidity and severity</a:t>
            </a:r>
            <a:r>
              <a:rPr lang="en-I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870" y="0"/>
            <a:ext cx="269971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8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9043" y="4910514"/>
            <a:ext cx="112089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</a:rPr>
              <a:t>Mortality is higher in the age </a:t>
            </a:r>
            <a:r>
              <a:rPr lang="en-IN" sz="25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groups below </a:t>
            </a:r>
            <a:r>
              <a:rPr lang="en-IN" sz="2500" dirty="0">
                <a:solidFill>
                  <a:srgbClr val="231F20"/>
                </a:solidFill>
                <a:latin typeface="Times New Roman" panose="02020603050405020304" pitchFamily="18" charset="0"/>
              </a:rPr>
              <a:t>2 years and above 65 years</a:t>
            </a:r>
            <a:r>
              <a:rPr lang="en-IN" sz="900" dirty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6420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128789"/>
            <a:ext cx="119773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</a:p>
          <a:p>
            <a:pPr algn="just"/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Pulmonary Complications</a:t>
            </a:r>
          </a:p>
          <a:p>
            <a:pPr algn="just"/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include primary influenza virus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pneumonia, </a:t>
            </a:r>
            <a:r>
              <a:rPr lang="en-IN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influenzal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 with secondary bacterial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infections, and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pneumonia with multiple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organisms. </a:t>
            </a:r>
          </a:p>
          <a:p>
            <a:pPr algn="just"/>
            <a:r>
              <a:rPr lang="en-I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Primary influenza virus pneumonia: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serious condition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high mortality.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subjects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with high fever, cough with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stained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expectoration, </a:t>
            </a:r>
            <a:r>
              <a:rPr lang="en-IN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dyspnea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cyanosis. Examination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chest may reveal bilateral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rhonchi and </a:t>
            </a:r>
            <a:r>
              <a:rPr lang="en-IN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crepitations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Pulmonary involvement is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diffuse. Fever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respiratory signs persist despite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antibiotic therapy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symptomatic measures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is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acute and serious in those cases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rheumatic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disease, myocardial infarction,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chronic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obstructive airway disease.</a:t>
            </a:r>
          </a:p>
          <a:p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N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Influenzal</a:t>
            </a:r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pneumonia with secondary </a:t>
            </a:r>
            <a:r>
              <a:rPr lang="en-I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 infection</a:t>
            </a:r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viral pneumonia,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localized consolidation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develop.</a:t>
            </a:r>
          </a:p>
          <a:p>
            <a:pPr algn="just"/>
            <a:r>
              <a:rPr lang="en-I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Bacterial pneumonia: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 is caused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multiple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organisms such as staphylococci, </a:t>
            </a:r>
            <a:r>
              <a:rPr lang="en-IN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sz="2600" i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influenzae</a:t>
            </a:r>
            <a:r>
              <a:rPr lang="en-IN" sz="26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, group A streptococci, and </a:t>
            </a:r>
            <a:r>
              <a:rPr lang="en-IN" sz="2600" i="1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pneumococci. </a:t>
            </a:r>
            <a:r>
              <a:rPr lang="en-IN" sz="26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This </a:t>
            </a:r>
            <a:r>
              <a:rPr lang="en-IN" sz="2600" dirty="0">
                <a:solidFill>
                  <a:srgbClr val="231F20"/>
                </a:solidFill>
                <a:latin typeface="Times New Roman" panose="02020603050405020304" pitchFamily="18" charset="0"/>
              </a:rPr>
              <a:t>type of pneumonia carries a grave prognosis.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4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24496" y="0"/>
            <a:ext cx="118786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Complications</a:t>
            </a:r>
          </a:p>
          <a:p>
            <a:pPr algn="just"/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 myocarditis may occur. This gives rise to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tachycardia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failure. The ECG may be abnormal.</a:t>
            </a:r>
          </a:p>
          <a:p>
            <a:pPr algn="just"/>
            <a:r>
              <a:rPr lang="en-IN" sz="2800" b="1" i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Neurological Complications</a:t>
            </a:r>
          </a:p>
          <a:p>
            <a:pPr algn="just"/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include febrile convulsions, meningitis,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meningoencephalitis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encephalitis. A rare complication is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Reye’s syndrome, which is more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 seen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children. It presents as hepatic failure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encephalopathy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rise in intracranial tension.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Reye’s syndrome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associated with ingestion of aspirin.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Apart from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 A and B other viruses may also lead to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syndrome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e.g. varicella. Reye’s syndrome develops as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result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serious derangement of mitochondrial function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31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FINDINGS AND DIAGNOSIS </a:t>
            </a:r>
            <a:endParaRPr lang="en-IN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may be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isolated during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influenza from throat swabs, nasopharyngeal washes,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sputum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Virus is usually detected by use of tissue culture or, less commonly,</a:t>
            </a:r>
          </a:p>
          <a:p>
            <a:pPr algn="just"/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 embryos within 48 to 72 h after inoculation. Most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commonly, the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is established by the use of rapid viral tests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detect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viral nucleoprotein or neuraminidase with high sensitivity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specificity of 60 to 90% compared with that of tissue culture.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 nucleic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acids can be detected in clinical samples by reverse </a:t>
            </a:r>
            <a:r>
              <a:rPr lang="en-I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transcriptase polymerase </a:t>
            </a:r>
            <a:r>
              <a:rPr lang="en-I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 reaction. </a:t>
            </a:r>
            <a:endParaRPr lang="en-IN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1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244700"/>
            <a:ext cx="120632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EPIDEMIOLOGY: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infections occur worldwide. These infections are most common in early childhood, with a second peak during late adolescence.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adulthood, more than 90% of individuals have been infected and have antibodies to the virus. IM is usually a disease of young adults.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lower socioeconomic groups and in areas of the world with lower standards of hygiene (e.g., developing countries),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tends to infect children at an early age, and symptomatic IM is uncommon.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4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3189"/>
            <a:ext cx="12067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infects epithelial cells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primarily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replicates in them, leading to lysis of the cells. In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induced pharyngitis, the saliva contains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infective virus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Other sites of invasion are the cervical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epithelium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B-lymphocytes. Immunosuppressant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therapy predisposes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 and augments the development of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induced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lymphoproliferative syndromes. One of the </a:t>
            </a:r>
            <a:r>
              <a:rPr lang="en-IN" sz="2800" b="1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modes of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infection is through saliva and kissing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attributed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 a role.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3749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44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717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Only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B lymphocytes have receptors for </a:t>
            </a:r>
            <a:r>
              <a:rPr lang="en-IN" sz="2800" b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 virus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and therefore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virus attacks B lymphocytes initially.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These cells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begin to proliferate and are altered antigenically.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Though T lymphocytes are not affected by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virus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they also proliferate enormously.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T cells destroy </a:t>
            </a:r>
            <a:r>
              <a:rPr lang="en-IN" sz="2800" b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 virus </a:t>
            </a:r>
            <a:r>
              <a:rPr lang="en-IN" sz="2800" b="1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infected B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cells resulting in the liberation of antigenic </a:t>
            </a:r>
            <a:r>
              <a:rPr lang="en-IN" sz="2800" b="1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materials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which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stimulate the formation of autoantibodies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Both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cellular and humoral responses occur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the former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is more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effective in conferring immunity. The virus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develops strategies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to elude the immune system and the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infection tends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to persist.</a:t>
            </a:r>
            <a:endParaRPr lang="en-IN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02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716" y="165543"/>
            <a:ext cx="598009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b="1" dirty="0" smtClean="0">
                <a:latin typeface="Times-Bold"/>
              </a:rPr>
              <a:t>Symptoms</a:t>
            </a:r>
            <a:endParaRPr lang="en-IN" sz="2600" b="1" dirty="0">
              <a:latin typeface="Times-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Sore throat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Malaise</a:t>
            </a:r>
            <a:endParaRPr lang="en-IN" sz="2600" dirty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Headache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Abdominal </a:t>
            </a:r>
            <a:r>
              <a:rPr lang="en-IN" sz="2600" dirty="0">
                <a:latin typeface="Times-Roman"/>
              </a:rPr>
              <a:t>pain, </a:t>
            </a:r>
            <a:r>
              <a:rPr lang="en-IN" sz="2600" dirty="0" smtClean="0">
                <a:latin typeface="Times-Roman"/>
              </a:rPr>
              <a:t>nausea</a:t>
            </a:r>
            <a:r>
              <a:rPr lang="en-IN" sz="2600" dirty="0">
                <a:latin typeface="Times-Roman"/>
              </a:rPr>
              <a:t>, or </a:t>
            </a:r>
            <a:r>
              <a:rPr lang="en-IN" sz="2600" dirty="0" smtClean="0">
                <a:latin typeface="Times-Roman"/>
              </a:rPr>
              <a:t>vomiting</a:t>
            </a:r>
            <a:endParaRPr lang="en-IN" sz="2600" dirty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Chills </a:t>
            </a:r>
            <a:endParaRPr lang="en-IN" sz="2600" dirty="0" smtClean="0">
              <a:latin typeface="Times-Roman"/>
            </a:endParaRPr>
          </a:p>
          <a:p>
            <a:r>
              <a:rPr lang="en-IN" sz="2600" b="1" dirty="0" smtClean="0">
                <a:latin typeface="Times-Bold"/>
              </a:rPr>
              <a:t>Signs</a:t>
            </a:r>
            <a:endParaRPr lang="en-IN" sz="2600" b="1" dirty="0">
              <a:latin typeface="Times-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Lymphadenopathy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Fever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Pharyngitis </a:t>
            </a:r>
            <a:r>
              <a:rPr lang="en-IN" sz="2600" dirty="0">
                <a:latin typeface="Times-Roman"/>
              </a:rPr>
              <a:t>or </a:t>
            </a:r>
            <a:r>
              <a:rPr lang="en-IN" sz="2600" dirty="0" smtClean="0">
                <a:latin typeface="Times-Roman"/>
              </a:rPr>
              <a:t>tonsillitis</a:t>
            </a:r>
            <a:endParaRPr lang="en-IN" sz="2600" dirty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Splenomegaly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Hepatomegaly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Rash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Periorbital </a:t>
            </a:r>
            <a:r>
              <a:rPr lang="en-IN" sz="2600" dirty="0" err="1">
                <a:latin typeface="Times-Roman"/>
              </a:rPr>
              <a:t>edema</a:t>
            </a:r>
            <a:r>
              <a:rPr lang="en-IN" sz="2600" dirty="0">
                <a:latin typeface="Times-Roman"/>
              </a:rPr>
              <a:t>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Palatal </a:t>
            </a:r>
            <a:r>
              <a:rPr lang="en-IN" sz="2600" dirty="0" err="1">
                <a:latin typeface="Times-Roman"/>
              </a:rPr>
              <a:t>enanthem</a:t>
            </a:r>
            <a:r>
              <a:rPr lang="en-IN" sz="2600" dirty="0">
                <a:latin typeface="Times-Roman"/>
              </a:rPr>
              <a:t>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Jaundice</a:t>
            </a:r>
            <a:endParaRPr lang="en-IN" sz="2600" dirty="0"/>
          </a:p>
        </p:txBody>
      </p:sp>
      <p:sp>
        <p:nvSpPr>
          <p:cNvPr id="3" name="Rectangle 2"/>
          <p:cNvSpPr/>
          <p:nvPr/>
        </p:nvSpPr>
        <p:spPr>
          <a:xfrm>
            <a:off x="571981" y="2510567"/>
            <a:ext cx="3938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43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9781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may range from 1 to 10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weeks, usually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weeks. The clinical spectrum may vary from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of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mild benign illness to that of a more severe and</a:t>
            </a:r>
          </a:p>
          <a:p>
            <a:pPr algn="just"/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prolonged one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2800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prodrome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fatigue, malaise, and myalgia may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for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to 2 weeks before the onset of fever, sore throat, and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lymphadenopathy. Fever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low-grade and is most common in the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2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 of the illness; however, it may persist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1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Lymphadenopathy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pharyngitis are most prominent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2 weeks of the illness, while splenomegaly is more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prominent during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and third weeks.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03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70137"/>
            <a:ext cx="120760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Lymphadenopathy most often affects the posterior cervical nodes but may be generalized. Enlarged lymph nodes are frequently tender and symmetric but are not fixed in place. </a:t>
            </a:r>
          </a:p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Pharyngitis, often the most prominent sign, can be accompanied by enlargement of the tonsils with an exudate resembling that of streptococcal pharyngitis. </a:t>
            </a:r>
          </a:p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en-IN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morbilliform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IN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papular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rash, usually on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arms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trunk, develops in 5% of cases.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Erythema </a:t>
            </a:r>
            <a:r>
              <a:rPr lang="en-IN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nodosum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erythema </a:t>
            </a:r>
            <a:r>
              <a:rPr lang="en-IN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multiforme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been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</a:t>
            </a:r>
          </a:p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have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for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to 4 weeks, but malaise and difficulty concentrating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persist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months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8377" y="140855"/>
            <a:ext cx="1939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F (</a:t>
            </a:r>
            <a:r>
              <a:rPr lang="en-IN" sz="2800" b="1" dirty="0" err="1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0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Symptomatic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is uncommon in infants and young children.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in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elderly presents relatively often as nonspecific symptoms,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prolonged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fever, fatigue, myalgia, and malaise; in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contrast, pharyngitis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lymphadenopathy, splenomegaly, and atypical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lymphocytes are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rare in elderly patients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081" y="124717"/>
            <a:ext cx="326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F (</a:t>
            </a:r>
            <a:r>
              <a:rPr lang="en-IN" sz="2800" b="1" dirty="0" err="1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082" y="3847983"/>
            <a:ext cx="119258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</a:rPr>
              <a:t>	Initially </a:t>
            </a:r>
            <a:r>
              <a:rPr lang="en-IN" sz="2800" dirty="0">
                <a:latin typeface="Times New Roman" panose="02020603050405020304" pitchFamily="18" charset="0"/>
              </a:rPr>
              <a:t>there is leukopenia due to decrease </a:t>
            </a:r>
            <a:r>
              <a:rPr lang="en-IN" sz="2800" dirty="0" smtClean="0">
                <a:latin typeface="Times New Roman" panose="02020603050405020304" pitchFamily="18" charset="0"/>
              </a:rPr>
              <a:t>in neutrophils</a:t>
            </a:r>
            <a:r>
              <a:rPr lang="en-IN" sz="2800" dirty="0">
                <a:latin typeface="Times New Roman" panose="02020603050405020304" pitchFamily="18" charset="0"/>
              </a:rPr>
              <a:t>, but this is followed by </a:t>
            </a:r>
            <a:r>
              <a:rPr lang="en-IN" sz="2800" dirty="0" err="1">
                <a:latin typeface="Times New Roman" panose="02020603050405020304" pitchFamily="18" charset="0"/>
              </a:rPr>
              <a:t>leukocytosis</a:t>
            </a:r>
            <a:r>
              <a:rPr lang="en-IN" sz="2800" dirty="0">
                <a:latin typeface="Times New Roman" panose="02020603050405020304" pitchFamily="18" charset="0"/>
              </a:rPr>
              <a:t> in </a:t>
            </a:r>
            <a:r>
              <a:rPr lang="en-IN" sz="2800" dirty="0" smtClean="0">
                <a:latin typeface="Times New Roman" panose="02020603050405020304" pitchFamily="18" charset="0"/>
              </a:rPr>
              <a:t>which the </a:t>
            </a:r>
            <a:r>
              <a:rPr lang="en-IN" sz="2800" dirty="0">
                <a:latin typeface="Times New Roman" panose="02020603050405020304" pitchFamily="18" charset="0"/>
              </a:rPr>
              <a:t>leukocyte count may go </a:t>
            </a:r>
            <a:r>
              <a:rPr lang="en-IN" sz="2800" dirty="0" err="1">
                <a:latin typeface="Times New Roman" panose="02020603050405020304" pitchFamily="18" charset="0"/>
              </a:rPr>
              <a:t>upto</a:t>
            </a:r>
            <a:r>
              <a:rPr lang="en-IN" sz="2800" dirty="0">
                <a:latin typeface="Times New Roman" panose="02020603050405020304" pitchFamily="18" charset="0"/>
              </a:rPr>
              <a:t> 15-20,000/</a:t>
            </a:r>
            <a:r>
              <a:rPr lang="en-IN" sz="2800" dirty="0" err="1">
                <a:latin typeface="Times New Roman" panose="02020603050405020304" pitchFamily="18" charset="0"/>
              </a:rPr>
              <a:t>cmm</a:t>
            </a:r>
            <a:r>
              <a:rPr lang="en-IN" sz="2800" dirty="0">
                <a:latin typeface="Times New Roman" panose="02020603050405020304" pitchFamily="18" charset="0"/>
              </a:rPr>
              <a:t>. The</a:t>
            </a:r>
          </a:p>
          <a:p>
            <a:pPr algn="just"/>
            <a:r>
              <a:rPr lang="en-IN" sz="2800" dirty="0">
                <a:latin typeface="Times New Roman" panose="02020603050405020304" pitchFamily="18" charset="0"/>
              </a:rPr>
              <a:t>characteristic finding is the presence of </a:t>
            </a:r>
            <a:r>
              <a:rPr lang="en-IN" sz="2800" dirty="0" smtClean="0">
                <a:latin typeface="Times New Roman" panose="02020603050405020304" pitchFamily="18" charset="0"/>
              </a:rPr>
              <a:t>atypical lymphocytes </a:t>
            </a:r>
            <a:r>
              <a:rPr lang="en-IN" sz="2800" dirty="0">
                <a:latin typeface="Times New Roman" panose="02020603050405020304" pitchFamily="18" charset="0"/>
              </a:rPr>
              <a:t>which may form 60-80% of the </a:t>
            </a:r>
            <a:r>
              <a:rPr lang="en-IN" sz="2800" dirty="0" smtClean="0">
                <a:latin typeface="Times New Roman" panose="02020603050405020304" pitchFamily="18" charset="0"/>
              </a:rPr>
              <a:t>total.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Low-grade neutropenia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thrombocytopenia are common during the first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081" y="2996745"/>
            <a:ext cx="3842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Findings</a:t>
            </a:r>
            <a:endParaRPr lang="en-IN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92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2035</Words>
  <Application>Microsoft Office PowerPoint</Application>
  <PresentationFormat>Widescreen</PresentationFormat>
  <Paragraphs>209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Times-Bold</vt:lpstr>
      <vt:lpstr>Times-Roman</vt:lpstr>
      <vt:lpstr>Wingdings</vt:lpstr>
      <vt:lpstr>Office Theme</vt:lpstr>
      <vt:lpstr>EPSTEIN-BARR VIRUS INFECTIONS, &amp; INFECTIOUS MONONUCLEOSIS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EPSTEIN-BARR VIRUS INFECTIONS, &amp; INFECTIOUS MONONUCLEOSIS</dc:title>
  <dc:creator>Dr. ARUN R NAIR</dc:creator>
  <cp:lastModifiedBy>Dr. ARUN R NAIR</cp:lastModifiedBy>
  <cp:revision>27</cp:revision>
  <dcterms:created xsi:type="dcterms:W3CDTF">2018-02-22T17:23:20Z</dcterms:created>
  <dcterms:modified xsi:type="dcterms:W3CDTF">2019-09-21T09:47:07Z</dcterms:modified>
</cp:coreProperties>
</file>